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4" r:id="rId4"/>
    <p:sldId id="265" r:id="rId5"/>
    <p:sldId id="263" r:id="rId6"/>
    <p:sldId id="257" r:id="rId7"/>
    <p:sldId id="258" r:id="rId8"/>
    <p:sldId id="256" r:id="rId9"/>
    <p:sldId id="267" r:id="rId10"/>
    <p:sldId id="268" r:id="rId11"/>
    <p:sldId id="269" r:id="rId1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0000FF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82E88-0F8C-486A-80D1-24BBE743A761}" type="datetimeFigureOut">
              <a:rPr kumimoji="1" lang="ja-JP" altLang="en-US" smtClean="0"/>
              <a:pPr/>
              <a:t>2017/9/8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58F43-FBB6-415A-A295-2F936E72DB7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82E88-0F8C-486A-80D1-24BBE743A761}" type="datetimeFigureOut">
              <a:rPr kumimoji="1" lang="ja-JP" altLang="en-US" smtClean="0"/>
              <a:pPr/>
              <a:t>2017/9/8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58F43-FBB6-415A-A295-2F936E72DB7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82E88-0F8C-486A-80D1-24BBE743A761}" type="datetimeFigureOut">
              <a:rPr kumimoji="1" lang="ja-JP" altLang="en-US" smtClean="0"/>
              <a:pPr/>
              <a:t>2017/9/8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58F43-FBB6-415A-A295-2F936E72DB7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82E88-0F8C-486A-80D1-24BBE743A761}" type="datetimeFigureOut">
              <a:rPr kumimoji="1" lang="ja-JP" altLang="en-US" smtClean="0"/>
              <a:pPr/>
              <a:t>2017/9/8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58F43-FBB6-415A-A295-2F936E72DB7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82E88-0F8C-486A-80D1-24BBE743A761}" type="datetimeFigureOut">
              <a:rPr kumimoji="1" lang="ja-JP" altLang="en-US" smtClean="0"/>
              <a:pPr/>
              <a:t>2017/9/8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58F43-FBB6-415A-A295-2F936E72DB7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82E88-0F8C-486A-80D1-24BBE743A761}" type="datetimeFigureOut">
              <a:rPr kumimoji="1" lang="ja-JP" altLang="en-US" smtClean="0"/>
              <a:pPr/>
              <a:t>2017/9/8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58F43-FBB6-415A-A295-2F936E72DB7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82E88-0F8C-486A-80D1-24BBE743A761}" type="datetimeFigureOut">
              <a:rPr kumimoji="1" lang="ja-JP" altLang="en-US" smtClean="0"/>
              <a:pPr/>
              <a:t>2017/9/8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58F43-FBB6-415A-A295-2F936E72DB7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82E88-0F8C-486A-80D1-24BBE743A761}" type="datetimeFigureOut">
              <a:rPr kumimoji="1" lang="ja-JP" altLang="en-US" smtClean="0"/>
              <a:pPr/>
              <a:t>2017/9/8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58F43-FBB6-415A-A295-2F936E72DB7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82E88-0F8C-486A-80D1-24BBE743A761}" type="datetimeFigureOut">
              <a:rPr kumimoji="1" lang="ja-JP" altLang="en-US" smtClean="0"/>
              <a:pPr/>
              <a:t>2017/9/8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58F43-FBB6-415A-A295-2F936E72DB7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82E88-0F8C-486A-80D1-24BBE743A761}" type="datetimeFigureOut">
              <a:rPr kumimoji="1" lang="ja-JP" altLang="en-US" smtClean="0"/>
              <a:pPr/>
              <a:t>2017/9/8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58F43-FBB6-415A-A295-2F936E72DB7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82E88-0F8C-486A-80D1-24BBE743A761}" type="datetimeFigureOut">
              <a:rPr kumimoji="1" lang="ja-JP" altLang="en-US" smtClean="0"/>
              <a:pPr/>
              <a:t>2017/9/8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58F43-FBB6-415A-A295-2F936E72DB7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682E88-0F8C-486A-80D1-24BBE743A761}" type="datetimeFigureOut">
              <a:rPr kumimoji="1" lang="ja-JP" altLang="en-US" smtClean="0"/>
              <a:pPr/>
              <a:t>2017/9/8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F58F43-FBB6-415A-A295-2F936E72DB7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115616" y="764704"/>
            <a:ext cx="6696744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6600" b="1" dirty="0" smtClean="0">
                <a:ln w="12700">
                  <a:solidFill>
                    <a:srgbClr val="009900"/>
                  </a:solidFill>
                  <a:prstDash val="solid"/>
                </a:ln>
                <a:solidFill>
                  <a:srgbClr val="0099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春</a:t>
            </a:r>
            <a:r>
              <a:rPr lang="ja-JP" altLang="en-US" sz="6600" b="1" smtClean="0">
                <a:ln w="12700">
                  <a:solidFill>
                    <a:srgbClr val="009900"/>
                  </a:solidFill>
                  <a:prstDash val="solid"/>
                </a:ln>
                <a:solidFill>
                  <a:srgbClr val="0099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学期前勉強会</a:t>
            </a:r>
            <a:endParaRPr lang="en-US" altLang="ja-JP" sz="6600" b="1" dirty="0" smtClean="0">
              <a:ln w="12700">
                <a:solidFill>
                  <a:srgbClr val="009900"/>
                </a:solidFill>
                <a:prstDash val="solid"/>
              </a:ln>
              <a:solidFill>
                <a:srgbClr val="0099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95536" y="2780928"/>
            <a:ext cx="842493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4800" b="1" dirty="0" smtClean="0">
                <a:ln w="12700">
                  <a:solidFill>
                    <a:srgbClr val="009900"/>
                  </a:solidFill>
                  <a:prstDash val="solid"/>
                </a:ln>
                <a:solidFill>
                  <a:srgbClr val="0099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ノートテイク</a:t>
            </a:r>
            <a:r>
              <a:rPr lang="en-US" altLang="ja-JP" sz="3200" b="1" cap="none" spc="0" dirty="0" smtClean="0">
                <a:ln w="12700">
                  <a:solidFill>
                    <a:srgbClr val="009900"/>
                  </a:solidFill>
                  <a:prstDash val="solid"/>
                </a:ln>
                <a:solidFill>
                  <a:srgbClr val="0099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+</a:t>
            </a:r>
            <a:r>
              <a:rPr lang="ja-JP" altLang="en-US" sz="3200" b="1" cap="none" spc="0" dirty="0" smtClean="0">
                <a:ln w="12700">
                  <a:solidFill>
                    <a:srgbClr val="009900"/>
                  </a:solidFill>
                  <a:prstDash val="solid"/>
                </a:ln>
                <a:solidFill>
                  <a:srgbClr val="0099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ポイントテイク</a:t>
            </a:r>
            <a:r>
              <a:rPr lang="ja-JP" altLang="en-US" sz="4400" b="1" cap="none" spc="0" dirty="0" smtClean="0">
                <a:ln w="12700">
                  <a:solidFill>
                    <a:srgbClr val="009900"/>
                  </a:solidFill>
                  <a:prstDash val="solid"/>
                </a:ln>
                <a:solidFill>
                  <a:srgbClr val="0099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講座</a:t>
            </a:r>
            <a:endParaRPr lang="ja-JP" altLang="en-US" sz="4400" b="1" cap="none" spc="0" dirty="0">
              <a:ln w="12700">
                <a:solidFill>
                  <a:srgbClr val="009900"/>
                </a:solidFill>
                <a:prstDash val="solid"/>
              </a:ln>
              <a:solidFill>
                <a:srgbClr val="0099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432048" y="4985881"/>
            <a:ext cx="8964488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altLang="ja-JP" sz="4000" b="1" dirty="0" smtClean="0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2015</a:t>
            </a:r>
            <a:r>
              <a:rPr lang="ja-JP" altLang="en-US" sz="4000" b="1" dirty="0" smtClean="0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年</a:t>
            </a:r>
            <a:r>
              <a:rPr lang="en-US" altLang="ja-JP" sz="4000" b="1" dirty="0" smtClean="0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3</a:t>
            </a:r>
            <a:r>
              <a:rPr lang="ja-JP" altLang="en-US" sz="4000" b="1" dirty="0" smtClean="0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月</a:t>
            </a:r>
            <a:r>
              <a:rPr lang="en-US" altLang="ja-JP" sz="4000" b="1" dirty="0" smtClean="0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16</a:t>
            </a:r>
            <a:r>
              <a:rPr lang="ja-JP" altLang="en-US" sz="4000" b="1" dirty="0" smtClean="0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日</a:t>
            </a:r>
            <a:r>
              <a:rPr lang="ja-JP" altLang="en-US" sz="3600" b="1" dirty="0" smtClean="0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（月）</a:t>
            </a:r>
            <a:r>
              <a:rPr lang="ja-JP" altLang="en-US" sz="4000" b="1" dirty="0" err="1" smtClean="0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ー</a:t>
            </a:r>
            <a:r>
              <a:rPr lang="ja-JP" altLang="en-US" sz="4000" b="1" dirty="0" smtClean="0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</a:t>
            </a:r>
            <a:r>
              <a:rPr lang="en-US" altLang="ja-JP" sz="4000" b="1" dirty="0" smtClean="0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17</a:t>
            </a:r>
            <a:r>
              <a:rPr lang="ja-JP" altLang="en-US" sz="4000" b="1" dirty="0" smtClean="0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日</a:t>
            </a:r>
            <a:r>
              <a:rPr lang="ja-JP" altLang="en-US" sz="3600" b="1" dirty="0" smtClean="0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（火）</a:t>
            </a:r>
            <a:endParaRPr lang="en-US" altLang="ja-JP" sz="4000" b="1" dirty="0" smtClean="0">
              <a:ln w="12700">
                <a:noFill/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en-US" altLang="ja-JP" sz="4000" b="1" cap="none" spc="0" smtClean="0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   </a:t>
            </a:r>
            <a:r>
              <a:rPr lang="en-US" altLang="ja-JP" sz="4000" b="1" cap="none" spc="0" smtClean="0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14:00-15:30@</a:t>
            </a:r>
            <a:endParaRPr lang="ja-JP" altLang="en-US" sz="4000" b="1" cap="none" spc="0" dirty="0">
              <a:ln w="12700">
                <a:noFill/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496" y="1052736"/>
            <a:ext cx="8784976" cy="1296144"/>
          </a:xfrm>
        </p:spPr>
        <p:txBody>
          <a:bodyPr>
            <a:noAutofit/>
          </a:bodyPr>
          <a:lstStyle/>
          <a:p>
            <a:pPr algn="l"/>
            <a:r>
              <a:rPr lang="ja-JP" altLang="en-US" sz="4000" b="1" dirty="0" smtClean="0">
                <a:solidFill>
                  <a:srgbClr val="0000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スマートペンについて</a:t>
            </a:r>
            <a:endParaRPr kumimoji="1" lang="ja-JP" altLang="en-US" sz="4000" b="1" dirty="0">
              <a:solidFill>
                <a:srgbClr val="0000FF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23528" y="2132856"/>
            <a:ext cx="8712968" cy="4248472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altLang="ja-JP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	</a:t>
            </a:r>
            <a:r>
              <a:rPr lang="ja-JP" altLang="en-US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■記憶障がいや</a:t>
            </a:r>
            <a:r>
              <a:rPr lang="ja-JP" altLang="en-US" b="1" dirty="0" err="1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注意障がい</a:t>
            </a:r>
            <a:r>
              <a:rPr lang="ja-JP" altLang="en-US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など、講義を</a:t>
            </a:r>
            <a:endParaRPr lang="en-US" altLang="ja-JP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514350" indent="-514350">
              <a:buNone/>
            </a:pPr>
            <a:r>
              <a:rPr lang="ja-JP" altLang="en-US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    受けても内容を覚えておくことに困難が</a:t>
            </a:r>
            <a:endParaRPr lang="en-US" altLang="ja-JP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514350" indent="-514350">
              <a:buNone/>
            </a:pPr>
            <a:r>
              <a:rPr lang="ja-JP" altLang="en-US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 ある場合／講義を聴きながら書くという</a:t>
            </a:r>
            <a:endParaRPr lang="en-US" altLang="ja-JP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514350" indent="-514350">
              <a:buNone/>
            </a:pPr>
            <a:r>
              <a:rPr lang="ja-JP" altLang="en-US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 同時処理ができない場合などに、</a:t>
            </a:r>
            <a:endParaRPr lang="en-US" altLang="ja-JP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514350" indent="-514350">
              <a:buNone/>
            </a:pPr>
            <a:r>
              <a:rPr lang="ja-JP" altLang="en-US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 テイカーがスマートペンを使って</a:t>
            </a:r>
            <a:endParaRPr lang="en-US" altLang="ja-JP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514350" indent="-514350">
              <a:buNone/>
            </a:pPr>
            <a:r>
              <a:rPr lang="ja-JP" altLang="en-US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 ノートをとることで講義音声とポイント</a:t>
            </a:r>
            <a:endParaRPr lang="en-US" altLang="ja-JP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514350" indent="-514350">
              <a:buNone/>
            </a:pPr>
            <a:r>
              <a:rPr lang="ja-JP" altLang="en-US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 を振り返ることができる。　</a:t>
            </a:r>
            <a:endParaRPr lang="en-US" altLang="ja-JP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514350" indent="-514350">
              <a:buNone/>
            </a:pPr>
            <a:endParaRPr lang="en-US" altLang="ja-JP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buNone/>
            </a:pPr>
            <a:endParaRPr kumimoji="1" lang="en-US" altLang="ja-JP" b="1" dirty="0" smtClean="0">
              <a:solidFill>
                <a:srgbClr val="0000FF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514350" indent="-514350">
              <a:buNone/>
            </a:pPr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77296" y="272842"/>
            <a:ext cx="787908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4000" b="1" dirty="0" smtClean="0">
                <a:ln w="12700">
                  <a:solidFill>
                    <a:srgbClr val="FF0066"/>
                  </a:solidFill>
                  <a:prstDash val="solid"/>
                </a:ln>
                <a:solidFill>
                  <a:srgbClr val="FF0066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スマートペンでのポイントテイク</a:t>
            </a:r>
            <a:endParaRPr lang="ja-JP" altLang="en-US" sz="4000" b="1" cap="none" spc="0" dirty="0">
              <a:ln w="12700">
                <a:solidFill>
                  <a:srgbClr val="FF0066"/>
                </a:solidFill>
                <a:prstDash val="solid"/>
              </a:ln>
              <a:solidFill>
                <a:srgbClr val="FF0066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496" y="1052736"/>
            <a:ext cx="8784976" cy="1296144"/>
          </a:xfrm>
        </p:spPr>
        <p:txBody>
          <a:bodyPr>
            <a:noAutofit/>
          </a:bodyPr>
          <a:lstStyle/>
          <a:p>
            <a:pPr algn="l"/>
            <a:r>
              <a:rPr lang="ja-JP" altLang="en-US" sz="4000" b="1" dirty="0" smtClean="0">
                <a:solidFill>
                  <a:srgbClr val="0000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実際に使ってみよう</a:t>
            </a:r>
            <a:endParaRPr kumimoji="1" lang="ja-JP" altLang="en-US" sz="4000" b="1" dirty="0">
              <a:solidFill>
                <a:srgbClr val="0000FF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77296" y="272842"/>
            <a:ext cx="787908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4000" b="1" dirty="0" smtClean="0">
                <a:ln w="12700">
                  <a:solidFill>
                    <a:srgbClr val="FF0066"/>
                  </a:solidFill>
                  <a:prstDash val="solid"/>
                </a:ln>
                <a:solidFill>
                  <a:srgbClr val="FF0066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スマートペンでのポイントテイク</a:t>
            </a:r>
            <a:endParaRPr lang="ja-JP" altLang="en-US" sz="4000" b="1" cap="none" spc="0" dirty="0">
              <a:ln w="12700">
                <a:solidFill>
                  <a:srgbClr val="FF0066"/>
                </a:solidFill>
                <a:prstDash val="solid"/>
              </a:ln>
              <a:solidFill>
                <a:srgbClr val="FF0066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683568" y="2132856"/>
            <a:ext cx="7200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マナビーより「運動方程式」の講義をテイクしましょう</a:t>
            </a:r>
            <a:endParaRPr lang="en-US" altLang="ja-JP" sz="20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en-US" altLang="ja-JP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http://manavee.com/classroom?video_id=2007479</a:t>
            </a:r>
            <a:endParaRPr lang="ja-JP" altLang="en-US" sz="16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323528" y="417438"/>
            <a:ext cx="364715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1" dirty="0" smtClean="0">
                <a:ln w="12700">
                  <a:solidFill>
                    <a:schemeClr val="bg2">
                      <a:lumMod val="50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本日の流れ</a:t>
            </a:r>
            <a:endParaRPr lang="ja-JP" altLang="en-US" sz="5400" b="1" cap="none" spc="0" dirty="0">
              <a:ln w="12700">
                <a:solidFill>
                  <a:schemeClr val="bg2">
                    <a:lumMod val="50000"/>
                  </a:schemeClr>
                </a:solidFill>
                <a:prstDash val="solid"/>
              </a:ln>
              <a:solidFill>
                <a:schemeClr val="bg2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9" name="グループ化 8"/>
          <p:cNvGrpSpPr/>
          <p:nvPr/>
        </p:nvGrpSpPr>
        <p:grpSpPr>
          <a:xfrm>
            <a:off x="683568" y="1948770"/>
            <a:ext cx="7920880" cy="1336214"/>
            <a:chOff x="683568" y="1516722"/>
            <a:chExt cx="7920880" cy="1336214"/>
          </a:xfrm>
        </p:grpSpPr>
        <p:sp>
          <p:nvSpPr>
            <p:cNvPr id="4" name="テキスト ボックス 3"/>
            <p:cNvSpPr txBox="1"/>
            <p:nvPr/>
          </p:nvSpPr>
          <p:spPr>
            <a:xfrm>
              <a:off x="683568" y="1516722"/>
              <a:ext cx="792088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000" b="1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１．ウォーミングアップとして「要約筆記」の練習</a:t>
              </a:r>
              <a:r>
                <a:rPr kumimoji="1" lang="en-US" altLang="ja-JP" sz="2000" b="1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【10</a:t>
              </a:r>
              <a:r>
                <a:rPr kumimoji="1" lang="ja-JP" altLang="en-US" sz="2000" b="1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分程度</a:t>
              </a:r>
              <a:r>
                <a:rPr kumimoji="1" lang="en-US" altLang="ja-JP" sz="2000" b="1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】</a:t>
              </a:r>
              <a:endParaRPr kumimoji="1" lang="ja-JP" altLang="en-US" sz="20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5" name="テキスト ボックス 4"/>
            <p:cNvSpPr txBox="1"/>
            <p:nvPr/>
          </p:nvSpPr>
          <p:spPr>
            <a:xfrm>
              <a:off x="683568" y="2452826"/>
              <a:ext cx="691276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000" b="1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２</a:t>
              </a:r>
              <a:r>
                <a:rPr kumimoji="1" lang="ja-JP" altLang="en-US" sz="2000" b="1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．実際の</a:t>
              </a:r>
              <a:r>
                <a:rPr kumimoji="1" lang="en-US" altLang="ja-JP" sz="2000" b="1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NT</a:t>
              </a:r>
              <a:r>
                <a:rPr kumimoji="1" lang="ja-JP" altLang="en-US" sz="2000" b="1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練習</a:t>
              </a:r>
              <a:r>
                <a:rPr kumimoji="1" lang="en-US" altLang="ja-JP" sz="2000" b="1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【45</a:t>
              </a:r>
              <a:r>
                <a:rPr kumimoji="1" lang="ja-JP" altLang="en-US" sz="2000" b="1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分程度</a:t>
              </a:r>
              <a:r>
                <a:rPr kumimoji="1" lang="en-US" altLang="ja-JP" sz="2000" b="1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】</a:t>
              </a:r>
              <a:endParaRPr kumimoji="1" lang="ja-JP" altLang="en-US" sz="20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683568" y="1948770"/>
              <a:ext cx="792088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0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　　音読を聞きながら、要点を拾い上げる練習</a:t>
              </a:r>
              <a:endParaRPr kumimoji="1" lang="ja-JP" altLang="en-US" sz="2000" dirty="0"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</p:grpSp>
      <p:sp>
        <p:nvSpPr>
          <p:cNvPr id="7" name="テキスト ボックス 6"/>
          <p:cNvSpPr txBox="1"/>
          <p:nvPr/>
        </p:nvSpPr>
        <p:spPr>
          <a:xfrm>
            <a:off x="467544" y="1455167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>
                <a:solidFill>
                  <a:srgbClr val="0000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ノートテイクについて</a:t>
            </a:r>
            <a:r>
              <a:rPr lang="en-US" altLang="ja-JP" sz="2400" b="1" dirty="0" smtClean="0">
                <a:solidFill>
                  <a:srgbClr val="0000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【55</a:t>
            </a:r>
            <a:r>
              <a:rPr lang="ja-JP" altLang="en-US" sz="2400" b="1" dirty="0" smtClean="0">
                <a:solidFill>
                  <a:srgbClr val="0000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</a:t>
            </a:r>
            <a:r>
              <a:rPr lang="en-US" altLang="ja-JP" sz="2400" b="1" dirty="0" smtClean="0">
                <a:solidFill>
                  <a:srgbClr val="0000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】</a:t>
            </a:r>
            <a:endParaRPr kumimoji="1" lang="ja-JP" altLang="en-US" sz="2400" b="1" dirty="0">
              <a:solidFill>
                <a:srgbClr val="0000FF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67544" y="4119463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>
                <a:solidFill>
                  <a:srgbClr val="0000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スマートペンを使ったポイントテイクについて</a:t>
            </a:r>
            <a:r>
              <a:rPr lang="en-US" altLang="ja-JP" sz="2400" b="1" dirty="0" smtClean="0">
                <a:solidFill>
                  <a:srgbClr val="0000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【30</a:t>
            </a:r>
            <a:r>
              <a:rPr lang="ja-JP" altLang="en-US" sz="2400" b="1" dirty="0" smtClean="0">
                <a:solidFill>
                  <a:srgbClr val="0000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</a:t>
            </a:r>
            <a:r>
              <a:rPr lang="en-US" altLang="ja-JP" sz="2400" b="1" dirty="0" smtClean="0">
                <a:solidFill>
                  <a:srgbClr val="0000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】</a:t>
            </a:r>
            <a:endParaRPr kumimoji="1" lang="ja-JP" altLang="en-US" sz="2400" b="1" dirty="0">
              <a:solidFill>
                <a:srgbClr val="0000FF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1" name="グループ化 10"/>
          <p:cNvGrpSpPr/>
          <p:nvPr/>
        </p:nvGrpSpPr>
        <p:grpSpPr>
          <a:xfrm>
            <a:off x="683568" y="4685074"/>
            <a:ext cx="7920880" cy="944236"/>
            <a:chOff x="683568" y="1516722"/>
            <a:chExt cx="7920880" cy="944236"/>
          </a:xfrm>
        </p:grpSpPr>
        <p:sp>
          <p:nvSpPr>
            <p:cNvPr id="12" name="テキスト ボックス 11"/>
            <p:cNvSpPr txBox="1"/>
            <p:nvPr/>
          </p:nvSpPr>
          <p:spPr>
            <a:xfrm>
              <a:off x="683568" y="1516722"/>
              <a:ext cx="792088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000" b="1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１．スマートペンの機能について／どういうサポートなのか？</a:t>
              </a:r>
              <a:endParaRPr kumimoji="1" lang="ja-JP" altLang="en-US" sz="20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683568" y="2060848"/>
              <a:ext cx="691276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000" b="1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２</a:t>
              </a:r>
              <a:r>
                <a:rPr kumimoji="1" lang="ja-JP" altLang="en-US" sz="2000" b="1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．実際に使ってみよう</a:t>
              </a:r>
              <a:endParaRPr kumimoji="1" lang="ja-JP" altLang="en-US" sz="20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512" y="1340768"/>
            <a:ext cx="8784976" cy="1296144"/>
          </a:xfrm>
        </p:spPr>
        <p:txBody>
          <a:bodyPr>
            <a:noAutofit/>
          </a:bodyPr>
          <a:lstStyle/>
          <a:p>
            <a:pPr algn="l"/>
            <a:r>
              <a:rPr lang="ja-JP" altLang="en-US" sz="4000" b="1" dirty="0" smtClean="0">
                <a:solidFill>
                  <a:srgbClr val="0000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１．ウォーミングアップ！</a:t>
            </a:r>
            <a:r>
              <a:rPr lang="en-US" altLang="ja-JP" sz="4000" b="1" dirty="0" smtClean="0">
                <a:solidFill>
                  <a:srgbClr val="0000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/>
            </a:r>
            <a:br>
              <a:rPr lang="en-US" altLang="ja-JP" sz="4000" b="1" dirty="0" smtClean="0">
                <a:solidFill>
                  <a:srgbClr val="0000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</a:br>
            <a:r>
              <a:rPr lang="ja-JP" altLang="en-US" sz="4000" b="1" dirty="0" smtClean="0">
                <a:solidFill>
                  <a:srgbClr val="0000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（要約筆記の練習）</a:t>
            </a:r>
            <a:endParaRPr kumimoji="1" lang="ja-JP" altLang="en-US" sz="4000" b="1" dirty="0">
              <a:solidFill>
                <a:srgbClr val="0000FF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51520" y="2996952"/>
            <a:ext cx="8712968" cy="2232248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altLang="ja-JP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	</a:t>
            </a:r>
            <a:r>
              <a:rPr lang="ja-JP" altLang="en-US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文章を読む</a:t>
            </a:r>
            <a:r>
              <a:rPr lang="en-US" altLang="ja-JP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+</a:t>
            </a:r>
            <a:r>
              <a:rPr lang="ja-JP" altLang="en-US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音読を聞きながら、</a:t>
            </a:r>
            <a:endParaRPr lang="en-US" altLang="ja-JP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514350" indent="-514350">
              <a:buNone/>
            </a:pPr>
            <a:r>
              <a:rPr lang="en-US" altLang="ja-JP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	 </a:t>
            </a:r>
            <a:r>
              <a:rPr lang="ja-JP" altLang="en-US" b="1" u="sng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重要な語句・部分</a:t>
            </a:r>
            <a:r>
              <a:rPr lang="ja-JP" altLang="en-US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に下線を引こう！</a:t>
            </a:r>
            <a:endParaRPr lang="en-US" altLang="ja-JP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514350" indent="-514350">
              <a:buNone/>
            </a:pPr>
            <a:r>
              <a:rPr lang="en-US" altLang="ja-JP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	</a:t>
            </a:r>
            <a:r>
              <a:rPr lang="ja-JP" altLang="en-US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en-US" altLang="ja-JP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+</a:t>
            </a:r>
            <a:r>
              <a:rPr lang="ja-JP" altLang="en-US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下線部分をつないで要約文を作ろう！</a:t>
            </a:r>
            <a:endParaRPr lang="en-US" altLang="ja-JP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buNone/>
            </a:pPr>
            <a:endParaRPr kumimoji="1" lang="en-US" altLang="ja-JP" b="1" dirty="0" smtClean="0">
              <a:solidFill>
                <a:srgbClr val="0000FF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514350" indent="-514350">
              <a:buNone/>
            </a:pPr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79512" y="188640"/>
            <a:ext cx="43396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1" dirty="0" smtClean="0">
                <a:ln w="12700">
                  <a:solidFill>
                    <a:srgbClr val="FF0066"/>
                  </a:solidFill>
                  <a:prstDash val="solid"/>
                </a:ln>
                <a:solidFill>
                  <a:srgbClr val="FF0066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ノートテイク</a:t>
            </a:r>
            <a:endParaRPr lang="ja-JP" altLang="en-US" sz="5400" b="1" cap="none" spc="0" dirty="0">
              <a:ln w="12700">
                <a:solidFill>
                  <a:srgbClr val="FF0066"/>
                </a:solidFill>
                <a:prstDash val="solid"/>
              </a:ln>
              <a:solidFill>
                <a:srgbClr val="FF0066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528" y="490662"/>
            <a:ext cx="8229600" cy="634082"/>
          </a:xfrm>
        </p:spPr>
        <p:txBody>
          <a:bodyPr>
            <a:noAutofit/>
          </a:bodyPr>
          <a:lstStyle/>
          <a:p>
            <a:pPr algn="l"/>
            <a:r>
              <a:rPr lang="ja-JP" altLang="en-US" sz="3600" b="1" dirty="0" smtClean="0">
                <a:solidFill>
                  <a:srgbClr val="0000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要約文の例</a:t>
            </a:r>
            <a:endParaRPr kumimoji="1" lang="ja-JP" altLang="en-US" sz="3600" b="1" dirty="0">
              <a:solidFill>
                <a:srgbClr val="0000FF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"/>
          </p:nvPr>
        </p:nvSpPr>
        <p:spPr>
          <a:xfrm>
            <a:off x="251520" y="1484785"/>
            <a:ext cx="8517632" cy="43204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脳は糖を必要とするが、脂肪から糖は作れない。炭水化物を取らないと、筋肉・たんぱく質から糖を作る。</a:t>
            </a:r>
            <a:b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</a:br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結果、筋肉がなくなり体重は減るが、エネルギーを燃やす筋肉がなくなるのでリバウンドしやすくなる。また、なくなっていくのは筋肉で脂肪は残っているので隠れ肥満となる。</a:t>
            </a:r>
            <a:endParaRPr kumimoji="1" lang="ja-JP" altLang="en-US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323528" y="2636912"/>
            <a:ext cx="8424936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１回目：「電子回路のデモ実験</a:t>
            </a:r>
            <a:r>
              <a:rPr kumimoji="1" lang="en-US" altLang="ja-JP" sz="2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</a:t>
            </a:r>
            <a:r>
              <a:rPr kumimoji="1" lang="ja-JP" altLang="en-US" sz="2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」（</a:t>
            </a:r>
            <a:r>
              <a:rPr lang="en-US" altLang="ja-JP" sz="2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15</a:t>
            </a:r>
            <a:r>
              <a:rPr kumimoji="1" lang="ja-JP" altLang="en-US" sz="2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分間）</a:t>
            </a:r>
            <a:endParaRPr kumimoji="1" lang="en-US" altLang="ja-JP" sz="20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200" dirty="0" smtClean="0">
                <a:solidFill>
                  <a:srgbClr val="0000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　　　　　　　　</a:t>
            </a:r>
            <a:r>
              <a:rPr lang="en-US" altLang="ja-JP" sz="1200" dirty="0" smtClean="0">
                <a:solidFill>
                  <a:srgbClr val="FF006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https://www.youtube.com/watch?v=hCmWPBtfcKE</a:t>
            </a:r>
            <a:r>
              <a:rPr lang="ja-JP" altLang="en-US" sz="1200" dirty="0" smtClean="0">
                <a:solidFill>
                  <a:srgbClr val="0000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　</a:t>
            </a:r>
            <a:endParaRPr lang="en-US" altLang="ja-JP" sz="1200" dirty="0" smtClean="0">
              <a:solidFill>
                <a:srgbClr val="0000FF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kumimoji="1" lang="ja-JP" altLang="en-US" sz="2000" dirty="0" smtClean="0">
                <a:solidFill>
                  <a:srgbClr val="0000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　　　　</a:t>
            </a:r>
            <a:r>
              <a:rPr lang="en-US" altLang="ja-JP" sz="2000" dirty="0" smtClean="0">
                <a:solidFill>
                  <a:srgbClr val="0000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10</a:t>
            </a:r>
            <a:r>
              <a:rPr lang="ja-JP" altLang="en-US" sz="2000" dirty="0" smtClean="0">
                <a:solidFill>
                  <a:srgbClr val="0000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分ずつ</a:t>
            </a:r>
            <a:r>
              <a:rPr lang="en-US" altLang="ja-JP" sz="2000" dirty="0" smtClean="0">
                <a:solidFill>
                  <a:srgbClr val="0000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NT</a:t>
            </a:r>
            <a:r>
              <a:rPr lang="ja-JP" altLang="en-US" sz="2000" dirty="0" smtClean="0">
                <a:solidFill>
                  <a:srgbClr val="0000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役と利用学生役を交代して</a:t>
            </a:r>
            <a:endParaRPr lang="en-US" altLang="ja-JP" sz="2000" dirty="0" smtClean="0">
              <a:solidFill>
                <a:srgbClr val="0000FF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kumimoji="1" lang="ja-JP" altLang="en-US" sz="2000" dirty="0" smtClean="0">
                <a:solidFill>
                  <a:srgbClr val="0000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　　　　テイクをしましょう。時間がきたら合図しますので</a:t>
            </a:r>
            <a:endParaRPr kumimoji="1" lang="en-US" altLang="ja-JP" sz="2000" dirty="0" smtClean="0">
              <a:solidFill>
                <a:srgbClr val="0000FF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000" dirty="0" smtClean="0">
                <a:solidFill>
                  <a:srgbClr val="0000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　　　　入れ替わってください。</a:t>
            </a:r>
            <a:endParaRPr kumimoji="1" lang="en-US" altLang="ja-JP" sz="2000" dirty="0" smtClean="0">
              <a:solidFill>
                <a:srgbClr val="0000FF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kumimoji="1" lang="en-US" altLang="ja-JP" sz="2000" dirty="0" smtClean="0">
              <a:solidFill>
                <a:srgbClr val="0000FF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179512" y="476672"/>
            <a:ext cx="8784976" cy="7920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4000" b="1" dirty="0" smtClean="0">
                <a:solidFill>
                  <a:srgbClr val="0000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２</a:t>
            </a:r>
            <a:r>
              <a:rPr kumimoji="1" lang="ja-JP" alt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．</a:t>
            </a:r>
            <a:r>
              <a:rPr kumimoji="1" lang="ja-JP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実際の</a:t>
            </a:r>
            <a:r>
              <a:rPr lang="ja-JP" altLang="en-US" sz="4000" b="1" noProof="0" dirty="0" smtClean="0">
                <a:solidFill>
                  <a:srgbClr val="0000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講義をテイクする！</a:t>
            </a:r>
            <a:endParaRPr kumimoji="1" lang="ja-JP" altLang="en-US" sz="40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23528" y="4442336"/>
            <a:ext cx="842493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２回目：「三角関数と基本周期」（</a:t>
            </a:r>
            <a:r>
              <a:rPr lang="en-US" altLang="ja-JP" sz="2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20</a:t>
            </a:r>
            <a:r>
              <a:rPr kumimoji="1" lang="ja-JP" altLang="en-US" sz="2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分間）</a:t>
            </a:r>
            <a:r>
              <a:rPr kumimoji="1" lang="ja-JP" altLang="en-US" sz="2000" dirty="0" smtClean="0">
                <a:solidFill>
                  <a:srgbClr val="0000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　　　　　　　　　　　　</a:t>
            </a:r>
            <a:endParaRPr kumimoji="1" lang="en-US" altLang="ja-JP" sz="2000" dirty="0" smtClean="0">
              <a:solidFill>
                <a:srgbClr val="0000FF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000" dirty="0" smtClean="0">
                <a:solidFill>
                  <a:srgbClr val="FF006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</a:t>
            </a:r>
            <a:r>
              <a:rPr lang="en-US" altLang="ja-JP" sz="1200" dirty="0" smtClean="0">
                <a:solidFill>
                  <a:srgbClr val="FF006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https://www.youtube.com/watch?v=E2AFjgFbmH0&amp;list=PLBe_TIITFkIoQTYDmu8LccpbNWhNLjPwr</a:t>
            </a:r>
            <a:endParaRPr kumimoji="1" lang="en-US" altLang="ja-JP" sz="2000" dirty="0" smtClean="0">
              <a:solidFill>
                <a:srgbClr val="FF0066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000" dirty="0" smtClean="0">
                <a:solidFill>
                  <a:srgbClr val="0000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　　　　</a:t>
            </a:r>
            <a:r>
              <a:rPr lang="en-US" altLang="ja-JP" sz="2000" dirty="0" smtClean="0">
                <a:solidFill>
                  <a:srgbClr val="0000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12</a:t>
            </a:r>
            <a:r>
              <a:rPr lang="ja-JP" altLang="en-US" sz="2000" dirty="0" smtClean="0">
                <a:solidFill>
                  <a:srgbClr val="0000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～</a:t>
            </a:r>
            <a:r>
              <a:rPr lang="en-US" altLang="ja-JP" sz="2000" dirty="0" smtClean="0">
                <a:solidFill>
                  <a:srgbClr val="0000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13</a:t>
            </a:r>
            <a:r>
              <a:rPr lang="ja-JP" altLang="en-US" sz="2000" dirty="0" smtClean="0">
                <a:solidFill>
                  <a:srgbClr val="0000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分ずつ</a:t>
            </a:r>
            <a:r>
              <a:rPr lang="en-US" altLang="ja-JP" sz="2000" dirty="0" smtClean="0">
                <a:solidFill>
                  <a:srgbClr val="0000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NT</a:t>
            </a:r>
            <a:r>
              <a:rPr lang="ja-JP" altLang="en-US" sz="2000" dirty="0" smtClean="0">
                <a:solidFill>
                  <a:srgbClr val="0000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役と利用学生役を交代して</a:t>
            </a:r>
            <a:endParaRPr lang="en-US" altLang="ja-JP" sz="2000" dirty="0" smtClean="0">
              <a:solidFill>
                <a:srgbClr val="0000FF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kumimoji="1" lang="ja-JP" altLang="en-US" sz="2000" dirty="0" smtClean="0">
                <a:solidFill>
                  <a:srgbClr val="0000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　　　　テイクをしましょう。時間がきたら合図しますので</a:t>
            </a:r>
            <a:endParaRPr kumimoji="1" lang="en-US" altLang="ja-JP" sz="2000" dirty="0" smtClean="0">
              <a:solidFill>
                <a:srgbClr val="0000FF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000" dirty="0" smtClean="0">
                <a:solidFill>
                  <a:srgbClr val="0000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　　　　入れ替わってください。</a:t>
            </a:r>
            <a:endParaRPr kumimoji="1" lang="en-US" altLang="ja-JP" sz="2000" dirty="0" smtClean="0">
              <a:solidFill>
                <a:srgbClr val="0000FF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kumimoji="1" lang="en-US" altLang="ja-JP" sz="2000" dirty="0" smtClean="0">
              <a:solidFill>
                <a:srgbClr val="0000FF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23528" y="1268761"/>
            <a:ext cx="84249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</a:t>
            </a:r>
            <a:r>
              <a:rPr kumimoji="1" lang="en-US" altLang="ja-JP" sz="2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</a:t>
            </a:r>
            <a:r>
              <a:rPr kumimoji="1" lang="ja-JP" altLang="en-US" sz="2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回テイクをして頂きます。</a:t>
            </a:r>
            <a:endParaRPr kumimoji="1" lang="en-US" altLang="ja-JP" sz="20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先生のお話しの部分は</a:t>
            </a:r>
            <a:r>
              <a:rPr lang="en-US" altLang="ja-JP" sz="2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PC</a:t>
            </a:r>
            <a:r>
              <a:rPr lang="ja-JP" altLang="en-US" sz="2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で通訳されますので、</a:t>
            </a:r>
            <a:endParaRPr lang="en-US" altLang="ja-JP" sz="20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必要なところを</a:t>
            </a:r>
            <a:r>
              <a:rPr kumimoji="1" lang="ja-JP" altLang="en-US" sz="2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書き取るようにしてください。</a:t>
            </a:r>
            <a:endParaRPr kumimoji="1" lang="en-US" altLang="ja-JP" sz="20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kumimoji="1" lang="en-US" altLang="ja-JP" sz="2000" dirty="0" smtClean="0">
              <a:solidFill>
                <a:srgbClr val="0000FF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図 15" descr="がっかり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04248" y="5229200"/>
            <a:ext cx="1517627" cy="1556792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8686800" cy="648072"/>
          </a:xfrm>
        </p:spPr>
        <p:txBody>
          <a:bodyPr>
            <a:normAutofit/>
          </a:bodyPr>
          <a:lstStyle/>
          <a:p>
            <a:r>
              <a:rPr kumimoji="1" lang="ja-JP" altLang="en-US" sz="3000" b="1" dirty="0" smtClean="0">
                <a:solidFill>
                  <a:srgbClr val="0000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「分かりやすい」と言われる実験</a:t>
            </a:r>
            <a:r>
              <a:rPr lang="en-US" altLang="ja-JP" sz="3000" b="1" dirty="0" smtClean="0">
                <a:solidFill>
                  <a:srgbClr val="0000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NT</a:t>
            </a:r>
            <a:endParaRPr kumimoji="1" lang="ja-JP" altLang="en-US" sz="3000" b="1" dirty="0">
              <a:solidFill>
                <a:srgbClr val="0000FF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95536" y="1681644"/>
            <a:ext cx="35846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dirty="0" smtClean="0">
                <a:solidFill>
                  <a:srgbClr val="FF006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分かりにくい</a:t>
            </a:r>
            <a:r>
              <a:rPr lang="en-US" altLang="ja-JP" sz="2800" b="1" dirty="0" smtClean="0">
                <a:solidFill>
                  <a:srgbClr val="FF006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NT</a:t>
            </a:r>
            <a:r>
              <a:rPr lang="ja-JP" altLang="en-US" sz="2800" b="1" dirty="0" smtClean="0">
                <a:solidFill>
                  <a:srgbClr val="FF006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の例</a:t>
            </a:r>
            <a:endParaRPr kumimoji="1" lang="en-US" altLang="ja-JP" sz="2800" b="1" dirty="0" smtClean="0">
              <a:solidFill>
                <a:srgbClr val="FF0066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51520" y="1167135"/>
            <a:ext cx="36856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●実験手順を</a:t>
            </a:r>
            <a:r>
              <a:rPr kumimoji="1" lang="en-US" altLang="ja-JP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NT</a:t>
            </a:r>
            <a:r>
              <a:rPr kumimoji="1"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する場合</a:t>
            </a:r>
            <a:endParaRPr kumimoji="1"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95536" y="2121818"/>
            <a:ext cx="8424936" cy="35394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オシロスコープの信号を</a:t>
            </a:r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CH1</a:t>
            </a:r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に接続して、トリガー、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時間軸</a:t>
            </a:r>
            <a:r>
              <a:rPr kumimoji="1"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信号</a:t>
            </a:r>
            <a:r>
              <a:rPr kumimoji="1" lang="ja-JP" altLang="en-US" sz="28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レベル</a:t>
            </a:r>
            <a:r>
              <a:rPr kumimoji="1"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を合わせる。</a:t>
            </a:r>
            <a:endParaRPr kumimoji="1" lang="en-US" altLang="ja-JP" sz="28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オートセットで時間軸をあわせ、</a:t>
            </a:r>
            <a:r>
              <a:rPr lang="ja-JP" altLang="en-US" sz="28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５倍から１０倍にセットし直す</a:t>
            </a:r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。</a:t>
            </a:r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START</a:t>
            </a:r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キーをおしてプリントアウトし、</a:t>
            </a:r>
            <a:r>
              <a:rPr kumimoji="1"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その波形をスペクトルを見るとき、</a:t>
            </a:r>
            <a:endParaRPr kumimoji="1" lang="en-US" altLang="ja-JP" sz="28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kumimoji="1" lang="en-US" altLang="ja-JP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PRINT</a:t>
            </a:r>
            <a:r>
              <a:rPr kumimoji="1"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と</a:t>
            </a:r>
            <a:r>
              <a:rPr kumimoji="1" lang="en-US" altLang="ja-JP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STOP</a:t>
            </a:r>
            <a:r>
              <a:rPr kumimoji="1"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キーをゆっくり同時に押して、静かに放す。</a:t>
            </a:r>
            <a:endParaRPr kumimoji="1" lang="en-US" altLang="ja-JP" sz="28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8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・・・・・・</a:t>
            </a:r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・（続く）</a:t>
            </a:r>
            <a:endParaRPr kumimoji="1" lang="en-US" altLang="ja-JP" sz="28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55576" y="5766355"/>
            <a:ext cx="70567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先生</a:t>
            </a: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の説明をそのままテイクしているものの、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この形は</a:t>
            </a:r>
            <a:r>
              <a:rPr lang="ja-JP" altLang="en-US" sz="2400" b="1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理解しにくい</a:t>
            </a: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らしい。</a:t>
            </a:r>
            <a:endParaRPr kumimoji="1"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07504" y="231031"/>
            <a:ext cx="2339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b="1" dirty="0" smtClean="0">
                <a:solidFill>
                  <a:srgbClr val="0000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ちなみに・・・</a:t>
            </a:r>
            <a:endParaRPr kumimoji="1" lang="en-US" altLang="ja-JP" sz="2400" b="1" dirty="0" smtClean="0">
              <a:solidFill>
                <a:srgbClr val="0000FF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23034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  <p:bldP spid="12" grpId="0" animBg="1"/>
      <p:bldP spid="11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図 15" descr="そうだ！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44208" y="4725144"/>
            <a:ext cx="1800200" cy="1805844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251520" y="620688"/>
            <a:ext cx="35509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dirty="0" smtClean="0">
                <a:solidFill>
                  <a:srgbClr val="FF006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分かりやすい</a:t>
            </a:r>
            <a:r>
              <a:rPr kumimoji="1" lang="en-US" altLang="ja-JP" sz="2800" b="1" dirty="0" smtClean="0">
                <a:solidFill>
                  <a:srgbClr val="FF006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NT</a:t>
            </a:r>
            <a:r>
              <a:rPr lang="ja-JP" altLang="en-US" sz="2800" b="1" dirty="0" smtClean="0">
                <a:solidFill>
                  <a:srgbClr val="FF006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の例</a:t>
            </a:r>
            <a:endParaRPr kumimoji="1" lang="ja-JP" altLang="en-US" sz="2800" b="1" dirty="0">
              <a:solidFill>
                <a:srgbClr val="FF0066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51520" y="1143908"/>
            <a:ext cx="8712968" cy="35394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１．オシロスコープの信号を</a:t>
            </a:r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CH1</a:t>
            </a:r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に接続する。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２．トリガー、時間軸</a:t>
            </a:r>
            <a:r>
              <a:rPr kumimoji="1"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信号</a:t>
            </a:r>
            <a:r>
              <a:rPr kumimoji="1" lang="ja-JP" altLang="en-US" sz="28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レベル</a:t>
            </a:r>
            <a:r>
              <a:rPr kumimoji="1"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を合わせる。</a:t>
            </a:r>
            <a:endParaRPr kumimoji="1" lang="en-US" altLang="ja-JP" sz="28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３．オートセットで時間軸をあわせ、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kumimoji="1"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５倍から１０倍にセットし直す。</a:t>
            </a:r>
            <a:endParaRPr kumimoji="1" lang="en-US" altLang="ja-JP" sz="28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４．</a:t>
            </a:r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START</a:t>
            </a:r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キーをおしてプリントアウトする。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kumimoji="1"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５．その</a:t>
            </a:r>
            <a:r>
              <a:rPr kumimoji="1" lang="ja-JP" altLang="en-US" sz="28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波形</a:t>
            </a:r>
            <a:r>
              <a:rPr kumimoji="1"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をスペクトルを見るとき、</a:t>
            </a:r>
            <a:endParaRPr kumimoji="1" lang="en-US" altLang="ja-JP" sz="28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kumimoji="1" lang="en-US" altLang="ja-JP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PRINT</a:t>
            </a:r>
            <a:r>
              <a:rPr kumimoji="1"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と</a:t>
            </a:r>
            <a:r>
              <a:rPr kumimoji="1" lang="en-US" altLang="ja-JP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STOP</a:t>
            </a:r>
            <a:r>
              <a:rPr kumimoji="1"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キーをゆっくり同時に押して、</a:t>
            </a:r>
            <a:endParaRPr kumimoji="1" lang="en-US" altLang="ja-JP" sz="28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</a:t>
            </a:r>
            <a:r>
              <a:rPr kumimoji="1"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静か に</a:t>
            </a:r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放す。・</a:t>
            </a:r>
            <a:r>
              <a:rPr lang="ja-JP" altLang="en-US" sz="28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・・・・・</a:t>
            </a:r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・（続く）</a:t>
            </a:r>
            <a:endParaRPr kumimoji="1" lang="en-US" altLang="ja-JP" sz="28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904749" y="5118283"/>
            <a:ext cx="59715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b="1" dirty="0" smtClean="0">
                <a:solidFill>
                  <a:srgbClr val="0000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番号つける</a:t>
            </a: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+</a:t>
            </a:r>
            <a:r>
              <a:rPr lang="ja-JP" altLang="en-US" sz="2400" b="1" dirty="0" smtClean="0">
                <a:solidFill>
                  <a:srgbClr val="0000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要点を整理して伝える</a:t>
            </a: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こと</a:t>
            </a:r>
            <a:r>
              <a:rPr kumimoji="1"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を</a:t>
            </a:r>
            <a:endParaRPr kumimoji="1"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kumimoji="1"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意識すれば、</a:t>
            </a:r>
            <a:r>
              <a:rPr kumimoji="1" lang="en-US" altLang="ja-JP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NT</a:t>
            </a:r>
            <a:r>
              <a:rPr kumimoji="1"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は</a:t>
            </a:r>
            <a:r>
              <a:rPr kumimoji="1" lang="ja-JP" altLang="en-US" sz="2400" b="1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分かりやすくなる</a:t>
            </a:r>
            <a:r>
              <a:rPr kumimoji="1"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。</a:t>
            </a:r>
            <a:endParaRPr kumimoji="1" lang="ja-JP" altLang="en-US" sz="24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23034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3" grpId="0" animBg="1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95536" y="1556792"/>
            <a:ext cx="8424936" cy="4608512"/>
          </a:xfrm>
        </p:spPr>
        <p:txBody>
          <a:bodyPr>
            <a:normAutofit/>
          </a:bodyPr>
          <a:lstStyle/>
          <a:p>
            <a:pPr algn="l"/>
            <a:r>
              <a:rPr lang="ja-JP" altLang="en-US" sz="30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■利用学生一人ひとりの個性があるので、</a:t>
            </a:r>
            <a:endParaRPr lang="en-US" altLang="ja-JP" sz="30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l"/>
            <a:r>
              <a:rPr kumimoji="1" lang="ja-JP" altLang="en-US" sz="30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どの</a:t>
            </a:r>
            <a:r>
              <a:rPr kumimoji="1" lang="ja-JP" altLang="en-US" sz="3000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よう</a:t>
            </a:r>
            <a:r>
              <a:rPr kumimoji="1" lang="ja-JP" altLang="en-US" sz="30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なテイクの方法が理解しやすいか？</a:t>
            </a:r>
            <a:endParaRPr kumimoji="1" lang="en-US" altLang="ja-JP" sz="30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l"/>
            <a:r>
              <a:rPr lang="ja-JP" altLang="en-US" sz="30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に</a:t>
            </a:r>
            <a:r>
              <a:rPr lang="ja-JP" altLang="en-US" sz="3000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ついて</a:t>
            </a:r>
            <a:r>
              <a:rPr lang="ja-JP" altLang="en-US" sz="30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は、適宜相談しながら進めましょう。</a:t>
            </a:r>
            <a:endParaRPr lang="en-US" altLang="ja-JP" sz="30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l"/>
            <a:endParaRPr lang="en-US" altLang="ja-JP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l"/>
            <a:r>
              <a:rPr lang="ja-JP" altLang="en-US" sz="30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■また、同じ利用学生でも科目によって</a:t>
            </a:r>
            <a:endParaRPr lang="en-US" altLang="ja-JP" sz="30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l"/>
            <a:r>
              <a:rPr lang="ja-JP" altLang="en-US" sz="30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理解のしやすさが違う場合もあります。</a:t>
            </a:r>
            <a:endParaRPr lang="en-US" altLang="ja-JP" sz="30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l"/>
            <a:r>
              <a:rPr lang="ja-JP" altLang="en-US" sz="30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事前に質問する</a:t>
            </a:r>
            <a:r>
              <a:rPr lang="en-US" altLang="ja-JP" sz="30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+NT</a:t>
            </a:r>
            <a:r>
              <a:rPr lang="ja-JP" altLang="en-US" sz="30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後に確認するように</a:t>
            </a:r>
            <a:endParaRPr lang="en-US" altLang="ja-JP" sz="30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l"/>
            <a:r>
              <a:rPr lang="ja-JP" altLang="en-US" sz="30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しましょう。</a:t>
            </a:r>
            <a:endParaRPr kumimoji="1" lang="en-US" altLang="ja-JP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l"/>
            <a:endParaRPr kumimoji="1" lang="ja-JP" altLang="en-US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39552" y="828001"/>
            <a:ext cx="59046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 smtClean="0">
                <a:solidFill>
                  <a:srgbClr val="0099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分かりやすさの目安について</a:t>
            </a:r>
            <a:endParaRPr kumimoji="1" lang="ja-JP" altLang="en-US" sz="3200" b="1" dirty="0">
              <a:solidFill>
                <a:srgbClr val="0099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496" y="1052736"/>
            <a:ext cx="8784976" cy="1296144"/>
          </a:xfrm>
        </p:spPr>
        <p:txBody>
          <a:bodyPr>
            <a:noAutofit/>
          </a:bodyPr>
          <a:lstStyle/>
          <a:p>
            <a:pPr algn="l"/>
            <a:r>
              <a:rPr lang="ja-JP" altLang="en-US" sz="4000" b="1" dirty="0" smtClean="0">
                <a:solidFill>
                  <a:srgbClr val="0000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スマートペンについて</a:t>
            </a:r>
            <a:endParaRPr kumimoji="1" lang="ja-JP" altLang="en-US" sz="4000" b="1" dirty="0">
              <a:solidFill>
                <a:srgbClr val="0000FF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23528" y="2132856"/>
            <a:ext cx="8712968" cy="4248472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altLang="ja-JP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	</a:t>
            </a:r>
            <a:r>
              <a:rPr lang="ja-JP" altLang="en-US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■録音しながらノートを書くことができる</a:t>
            </a:r>
            <a:endParaRPr lang="en-US" altLang="ja-JP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514350" indent="-514350">
              <a:buNone/>
            </a:pPr>
            <a:r>
              <a:rPr lang="ja-JP" altLang="en-US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    デジタルペン。</a:t>
            </a:r>
            <a:endParaRPr lang="en-US" altLang="ja-JP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514350" indent="-514350">
              <a:buNone/>
            </a:pPr>
            <a:r>
              <a:rPr lang="en-US" altLang="ja-JP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   </a:t>
            </a:r>
            <a:r>
              <a:rPr lang="ja-JP" altLang="en-US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■講義の音声は録音されているので、</a:t>
            </a:r>
            <a:endParaRPr lang="en-US" altLang="ja-JP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514350" indent="-514350">
              <a:buNone/>
            </a:pPr>
            <a:r>
              <a:rPr lang="ja-JP" altLang="en-US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 ノートテイクの時のように聞こえない方</a:t>
            </a:r>
            <a:endParaRPr lang="en-US" altLang="ja-JP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514350" indent="-514350">
              <a:buNone/>
            </a:pPr>
            <a:r>
              <a:rPr lang="ja-JP" altLang="en-US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 に書くのではなく、講義後に録音を聞き</a:t>
            </a:r>
            <a:endParaRPr lang="en-US" altLang="ja-JP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514350" indent="-514350">
              <a:buNone/>
            </a:pPr>
            <a:r>
              <a:rPr lang="ja-JP" altLang="en-US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 </a:t>
            </a:r>
            <a:r>
              <a:rPr lang="ja-JP" altLang="en-US" b="1" dirty="0" err="1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ながら</a:t>
            </a:r>
            <a:r>
              <a:rPr lang="ja-JP" altLang="en-US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読み返してもらえるノートになる</a:t>
            </a:r>
            <a:endParaRPr lang="en-US" altLang="ja-JP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514350" indent="-514350">
              <a:buNone/>
            </a:pPr>
            <a:r>
              <a:rPr lang="ja-JP" altLang="en-US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 よう意識しよう！　</a:t>
            </a:r>
            <a:endParaRPr lang="en-US" altLang="ja-JP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514350" indent="-514350">
              <a:buNone/>
            </a:pPr>
            <a:endParaRPr lang="en-US" altLang="ja-JP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buNone/>
            </a:pPr>
            <a:endParaRPr kumimoji="1" lang="en-US" altLang="ja-JP" b="1" dirty="0" smtClean="0">
              <a:solidFill>
                <a:srgbClr val="0000FF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514350" indent="-514350">
              <a:buNone/>
            </a:pPr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77296" y="272842"/>
            <a:ext cx="787908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4000" b="1" dirty="0" smtClean="0">
                <a:ln w="12700">
                  <a:solidFill>
                    <a:srgbClr val="FF0066"/>
                  </a:solidFill>
                  <a:prstDash val="solid"/>
                </a:ln>
                <a:solidFill>
                  <a:srgbClr val="FF0066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スマートペンでのポイントテイク</a:t>
            </a:r>
            <a:endParaRPr lang="ja-JP" altLang="en-US" sz="4000" b="1" cap="none" spc="0" dirty="0">
              <a:ln w="12700">
                <a:solidFill>
                  <a:srgbClr val="FF0066"/>
                </a:solidFill>
                <a:prstDash val="solid"/>
              </a:ln>
              <a:solidFill>
                <a:srgbClr val="FF0066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</TotalTime>
  <Words>368</Words>
  <Application>Microsoft Office PowerPoint</Application>
  <PresentationFormat>画面に合わせる (4:3)</PresentationFormat>
  <Paragraphs>88</Paragraphs>
  <Slides>11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2" baseType="lpstr">
      <vt:lpstr>Office テーマ</vt:lpstr>
      <vt:lpstr>PowerPoint プレゼンテーション</vt:lpstr>
      <vt:lpstr>PowerPoint プレゼンテーション</vt:lpstr>
      <vt:lpstr>１．ウォーミングアップ！ 　　（要約筆記の練習）</vt:lpstr>
      <vt:lpstr>要約文の例</vt:lpstr>
      <vt:lpstr>PowerPoint プレゼンテーション</vt:lpstr>
      <vt:lpstr>「分かりやすい」と言われる実験NT</vt:lpstr>
      <vt:lpstr>PowerPoint プレゼンテーション</vt:lpstr>
      <vt:lpstr>PowerPoint プレゼンテーション</vt:lpstr>
      <vt:lpstr>　スマートペンについて</vt:lpstr>
      <vt:lpstr>　スマートペンについて</vt:lpstr>
      <vt:lpstr>　実際に使ってみよう</vt:lpstr>
    </vt:vector>
  </TitlesOfParts>
  <Company>同志社大学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事務USER</dc:creator>
  <cp:lastModifiedBy>筑田 一毅</cp:lastModifiedBy>
  <cp:revision>46</cp:revision>
  <dcterms:created xsi:type="dcterms:W3CDTF">2015-03-12T05:21:20Z</dcterms:created>
  <dcterms:modified xsi:type="dcterms:W3CDTF">2017-09-08T07:04:13Z</dcterms:modified>
</cp:coreProperties>
</file>