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7" r:id="rId5"/>
    <p:sldId id="259" r:id="rId6"/>
    <p:sldId id="264" r:id="rId7"/>
    <p:sldId id="266" r:id="rId8"/>
    <p:sldId id="263" r:id="rId9"/>
    <p:sldId id="26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0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1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1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8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8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6209-DE3D-42D8-8975-91CA92C34D58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9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28879" y="1448517"/>
            <a:ext cx="8787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7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障がい</a:t>
            </a:r>
            <a:r>
              <a:rPr lang="ja-JP" altLang="en-US" sz="72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体験講座</a:t>
            </a:r>
            <a:endParaRPr lang="ja-JP" altLang="en-US" sz="72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51965" y="2648846"/>
            <a:ext cx="8787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日（水）</a:t>
            </a:r>
            <a:endParaRPr lang="ja-JP" altLang="en-US" sz="7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9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4209" y="1731736"/>
            <a:ext cx="8787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5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肢体不自由について</a:t>
            </a:r>
            <a:endParaRPr lang="ja-JP" altLang="en-US" sz="54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4174" y="3049388"/>
            <a:ext cx="878794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100"/>
              </a:lnSpc>
            </a:pP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一口に「肢体不自由」と言っても、</a:t>
            </a:r>
            <a:endParaRPr lang="en-US" altLang="ja-JP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100"/>
              </a:lnSpc>
            </a:pPr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その定義は様々です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05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3749" y="364184"/>
            <a:ext cx="8787949" cy="538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200"/>
              </a:lnSpc>
            </a:pP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肢体不自由</a:t>
            </a:r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とは、</a:t>
            </a:r>
            <a:r>
              <a:rPr lang="ja-JP" altLang="en-US" sz="32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身体の動きに関する器官が、病気やけがで損なわれ</a:t>
            </a:r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32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歩行や筆記など</a:t>
            </a:r>
            <a:r>
              <a:rPr lang="ja-JP" altLang="en-US" sz="32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3200" b="1" dirty="0" smtClean="0">
              <a:solidFill>
                <a:srgbClr val="CC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32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日常</a:t>
            </a:r>
            <a:r>
              <a:rPr lang="ja-JP" altLang="en-US" sz="32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生活動作が困難な状態</a:t>
            </a:r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をいう</a:t>
            </a: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肢体</a:t>
            </a:r>
            <a:r>
              <a:rPr lang="ja-JP" altLang="en-US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不自由の程度は、一人一人異なって</a:t>
            </a:r>
            <a:r>
              <a:rPr lang="ja-JP" altLang="en-US" sz="3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</a:t>
            </a: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為、</a:t>
            </a:r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その把握に当たっては、学習上又は</a:t>
            </a: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生活上</a:t>
            </a:r>
            <a:endParaRPr lang="en-US" altLang="ja-JP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どの</a:t>
            </a:r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ような困難があるのか、それは補助的手段の活用によってどの程度軽減されるのか</a:t>
            </a: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200"/>
              </a:lnSpc>
            </a:pP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いった観点から行うことが必要である</a:t>
            </a: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46766" y="6176585"/>
            <a:ext cx="8391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教育支援</a:t>
            </a: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資料、文部科学省初等中等教育局特別支援教育課、平成</a:t>
            </a:r>
            <a:r>
              <a: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90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4209" y="1731736"/>
            <a:ext cx="87879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肢体不自由」と言っても</a:t>
            </a:r>
            <a:endParaRPr lang="en-US" altLang="ja-JP" sz="5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54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一人ひとりの身体</a:t>
            </a:r>
            <a:r>
              <a:rPr lang="ja-JP" altLang="en-US" sz="5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54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状態は</a:t>
            </a:r>
            <a:r>
              <a:rPr lang="ja-JP" altLang="en-US" sz="54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千差万別</a:t>
            </a:r>
            <a:r>
              <a:rPr lang="ja-JP" altLang="en-US" sz="5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ja-JP" altLang="en-US" sz="54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4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1049437" y="2326096"/>
            <a:ext cx="4760645" cy="1325563"/>
          </a:xfrm>
        </p:spPr>
        <p:txBody>
          <a:bodyPr>
            <a:normAutofit/>
          </a:bodyPr>
          <a:lstStyle/>
          <a:p>
            <a:r>
              <a:rPr kumimoji="1" lang="ja-JP" alt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車椅子に</a:t>
            </a:r>
            <a:r>
              <a:rPr kumimoji="1" lang="ja-JP" altLang="en-US" sz="54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乗る</a:t>
            </a:r>
            <a:endParaRPr kumimoji="1" lang="ja-JP" altLang="en-US" sz="5400" b="1" dirty="0">
              <a:solidFill>
                <a:srgbClr val="CC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タイトル 5"/>
          <p:cNvSpPr txBox="1">
            <a:spLocks/>
          </p:cNvSpPr>
          <p:nvPr/>
        </p:nvSpPr>
        <p:spPr>
          <a:xfrm>
            <a:off x="3212532" y="3552036"/>
            <a:ext cx="5619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車椅子を</a:t>
            </a:r>
            <a:r>
              <a:rPr lang="ja-JP" altLang="en-US" sz="54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押す</a:t>
            </a:r>
            <a:endParaRPr lang="ja-JP" altLang="en-US" sz="5400" b="1" dirty="0">
              <a:solidFill>
                <a:srgbClr val="CC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5"/>
          <p:cNvSpPr txBox="1">
            <a:spLocks/>
          </p:cNvSpPr>
          <p:nvPr/>
        </p:nvSpPr>
        <p:spPr>
          <a:xfrm>
            <a:off x="522106" y="881671"/>
            <a:ext cx="47606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今日</a:t>
            </a:r>
            <a:r>
              <a:rPr lang="ja-JP" altLang="en-US" sz="54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の体験は</a:t>
            </a:r>
            <a:endParaRPr lang="ja-JP" altLang="en-US" sz="54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56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16655" y="382240"/>
            <a:ext cx="3959417" cy="576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6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乗る</a:t>
            </a:r>
            <a:r>
              <a:rPr kumimoji="0" lang="ja-JP" altLang="en-US" sz="36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／乗せる</a:t>
            </a:r>
            <a:r>
              <a:rPr kumimoji="0" lang="ja-JP" altLang="ja-JP" sz="36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endParaRPr kumimoji="0" lang="en-US" altLang="ja-JP" sz="36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6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1.両サイドの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ブレーキを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ロック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2.両サイドの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フットプレートを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上げ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アームレストを両手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持ち、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ゆっくり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座</a:t>
            </a:r>
            <a:r>
              <a:rPr kumimoji="0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フットプレート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下げる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5.</a:t>
            </a:r>
            <a:r>
              <a:rPr kumimoji="0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フットプレートに</a:t>
            </a:r>
            <a:endParaRPr kumimoji="0"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足を乗せ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pic>
        <p:nvPicPr>
          <p:cNvPr id="1026" name="Picture 2" descr="http://www.matsunaga-w.co.jp/customer/img/guide-p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04560488"/>
            <a:ext cx="4848225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r="36218"/>
          <a:stretch/>
        </p:blipFill>
        <p:spPr>
          <a:xfrm>
            <a:off x="63500" y="515230"/>
            <a:ext cx="4645680" cy="604604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386340" y="3957005"/>
            <a:ext cx="2322840" cy="23338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9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69914" y="234459"/>
            <a:ext cx="3959417" cy="66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6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降りる時</a:t>
            </a:r>
            <a:endParaRPr kumimoji="0" lang="en-US" altLang="ja-JP" sz="36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36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1.両サイドの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ブレーキを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ロック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b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2.フットプレートから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足を下ろす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b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アームレストを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両手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で持ち、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ゆっくり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立ち上が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フットプレートの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上に足をおいて</a:t>
            </a:r>
            <a:endParaRPr kumimoji="0"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立ち上がっては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0" lang="ja-JP" altLang="en-US" sz="28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ダメ！</a:t>
            </a:r>
            <a:endParaRPr kumimoji="0" lang="ja-JP" altLang="ja-JP" sz="2800" b="1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</a:p>
        </p:txBody>
      </p:sp>
      <p:pic>
        <p:nvPicPr>
          <p:cNvPr id="1026" name="Picture 2" descr="http://www.matsunaga-w.co.jp/customer/img/guide-p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04560488"/>
            <a:ext cx="4848225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36008" r="222"/>
          <a:stretch/>
        </p:blipFill>
        <p:spPr>
          <a:xfrm>
            <a:off x="165198" y="165050"/>
            <a:ext cx="4644827" cy="6046042"/>
          </a:xfrm>
          <a:prstGeom prst="rect">
            <a:avLst/>
          </a:prstGeom>
        </p:spPr>
      </p:pic>
      <p:sp>
        <p:nvSpPr>
          <p:cNvPr id="6" name="下矢印 5"/>
          <p:cNvSpPr/>
          <p:nvPr/>
        </p:nvSpPr>
        <p:spPr>
          <a:xfrm rot="6312962">
            <a:off x="3516279" y="4177751"/>
            <a:ext cx="484632" cy="2994247"/>
          </a:xfrm>
          <a:prstGeom prst="downArrow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13289" y="314691"/>
            <a:ext cx="901452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押し方は</a:t>
            </a:r>
            <a:r>
              <a:rPr lang="en-US" altLang="ja-JP" sz="3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</a:p>
          <a:p>
            <a:pPr>
              <a:lnSpc>
                <a:spcPts val="2000"/>
              </a:lnSpc>
            </a:pPr>
            <a:endParaRPr lang="en-US" altLang="ja-JP" sz="36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+mj-lt"/>
              <a:buAutoNum type="arabicPeriod"/>
            </a:pP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車椅子の後ろに立ち、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両手で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ハンドグリップをしっかり握る。 </a:t>
            </a:r>
          </a:p>
          <a:p>
            <a:pPr>
              <a:lnSpc>
                <a:spcPts val="2000"/>
              </a:lnSpc>
            </a:pP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2. 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前後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左右に注意してゆっくり押す。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に前方の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フットレスト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（フットプレート）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、押すようにする。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8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8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</a:t>
            </a:r>
            <a:r>
              <a:rPr lang="ja-JP" altLang="en-US" sz="28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をするのか必ず声かけを！！</a:t>
            </a:r>
            <a:endParaRPr lang="en-US" altLang="ja-JP" sz="2800" b="1" dirty="0" smtClean="0">
              <a:solidFill>
                <a:srgbClr val="CC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「動きます」「止めます」など基本のことも</a:t>
            </a:r>
            <a:endParaRPr lang="en-US" altLang="ja-JP" sz="2800" b="1" dirty="0" smtClean="0">
              <a:solidFill>
                <a:srgbClr val="CC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言葉にして必ず伝える！！</a:t>
            </a:r>
            <a:r>
              <a:rPr lang="en-US" altLang="ja-JP" sz="28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2800" b="1" dirty="0" smtClean="0">
                <a:solidFill>
                  <a:srgbClr val="CC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2800" b="1" dirty="0" smtClean="0">
              <a:solidFill>
                <a:srgbClr val="CC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 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歩く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速度は、ゆっくり</a:t>
            </a:r>
            <a:r>
              <a:rPr lang="ja-JP" altLang="en-US" sz="2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めに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道の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でこぼこや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傾斜がある場所では気</a:t>
            </a:r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を付けて</a:t>
            </a:r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0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5"/>
          <p:cNvSpPr txBox="1">
            <a:spLocks/>
          </p:cNvSpPr>
          <p:nvPr/>
        </p:nvSpPr>
        <p:spPr>
          <a:xfrm>
            <a:off x="93230" y="-493969"/>
            <a:ext cx="8168740" cy="4402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それでは、</a:t>
            </a:r>
            <a:endParaRPr lang="en-US" altLang="ja-JP" sz="5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これから教室を出て</a:t>
            </a:r>
            <a:endParaRPr lang="en-US" altLang="ja-JP" sz="5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車椅子体験を</a:t>
            </a:r>
            <a:endParaRPr lang="en-US" altLang="ja-JP" sz="5400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5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5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みましょう！</a:t>
            </a:r>
            <a:endParaRPr lang="ja-JP" altLang="en-US" sz="5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タイトル 5"/>
          <p:cNvSpPr txBox="1">
            <a:spLocks/>
          </p:cNvSpPr>
          <p:nvPr/>
        </p:nvSpPr>
        <p:spPr>
          <a:xfrm>
            <a:off x="522106" y="4046017"/>
            <a:ext cx="8168740" cy="2304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54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タイトル 5"/>
          <p:cNvSpPr txBox="1">
            <a:spLocks/>
          </p:cNvSpPr>
          <p:nvPr/>
        </p:nvSpPr>
        <p:spPr>
          <a:xfrm>
            <a:off x="315590" y="3406748"/>
            <a:ext cx="8464269" cy="30345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それぞれに与えられている身体の状態や目的地は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バラバラです。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指示書を読んで、自分がどのような状態だと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想像して車椅子に乗るのか、よく考えてください。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■指示書の内容をペアの相手に見せてはいけません。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必要な場面で伝えるようにしてください。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（伝えるかどうか？についても、ご自分で判断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してください。）</a:t>
            </a:r>
            <a:endParaRPr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113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36119079-1C2A-45B9-917C-AC6A42B4FEAB}" vid="{5C6B3E74-1BDE-4C28-A6BC-0220B02238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128</TotalTime>
  <Words>181</Words>
  <Application>Microsoft Office PowerPoint</Application>
  <PresentationFormat>画面に合わせる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車椅子に乗る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同志社大学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KyotanabeGakuseiShienka Jimuriyo29</dc:creator>
  <cp:lastModifiedBy>KyotanabeGakuseiShienka Jimuriyo29</cp:lastModifiedBy>
  <cp:revision>8</cp:revision>
  <dcterms:created xsi:type="dcterms:W3CDTF">2016-06-15T00:36:24Z</dcterms:created>
  <dcterms:modified xsi:type="dcterms:W3CDTF">2016-06-15T02:44:28Z</dcterms:modified>
</cp:coreProperties>
</file>